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aleway Medium" charset="1" panose="00000000000000000000"/>
      <p:regular r:id="rId22"/>
    </p:embeddedFont>
    <p:embeddedFont>
      <p:font typeface="Raleway Bold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Canva Sans" charset="1" panose="020B0503030501040103"/>
      <p:regular r:id="rId25"/>
    </p:embeddedFont>
    <p:embeddedFont>
      <p:font typeface="Raleway" charset="1" panose="000000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5511" y="8213739"/>
            <a:ext cx="1541698" cy="1631919"/>
          </a:xfrm>
          <a:custGeom>
            <a:avLst/>
            <a:gdLst/>
            <a:ahLst/>
            <a:cxnLst/>
            <a:rect r="r" b="b" t="t" l="l"/>
            <a:pathLst>
              <a:path h="1631919" w="1541698">
                <a:moveTo>
                  <a:pt x="0" y="0"/>
                </a:moveTo>
                <a:lnTo>
                  <a:pt x="1541699" y="0"/>
                </a:lnTo>
                <a:lnTo>
                  <a:pt x="1541699" y="1631919"/>
                </a:lnTo>
                <a:lnTo>
                  <a:pt x="0" y="1631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52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82135"/>
            <a:ext cx="8380612" cy="429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016"/>
              </a:lnSpc>
            </a:pPr>
            <a:r>
              <a:rPr lang="en-US" b="true" sz="12240" spc="-56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Product Demand Forecasting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39477"/>
            <a:ext cx="91795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b="true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7704" y="9105899"/>
            <a:ext cx="4610523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Career Craaft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94360"/>
            <a:ext cx="18288000" cy="9098280"/>
          </a:xfrm>
          <a:custGeom>
            <a:avLst/>
            <a:gdLst/>
            <a:ahLst/>
            <a:cxnLst/>
            <a:rect r="r" b="b" t="t" l="l"/>
            <a:pathLst>
              <a:path h="9098280" w="18288000">
                <a:moveTo>
                  <a:pt x="0" y="0"/>
                </a:moveTo>
                <a:lnTo>
                  <a:pt x="18288000" y="0"/>
                </a:lnTo>
                <a:lnTo>
                  <a:pt x="18288000" y="9098280"/>
                </a:lnTo>
                <a:lnTo>
                  <a:pt x="0" y="909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8798" y="2608014"/>
            <a:ext cx="9044032" cy="5406178"/>
            <a:chOff x="0" y="0"/>
            <a:chExt cx="2016409" cy="1205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409" cy="1205333"/>
            </a:xfrm>
            <a:custGeom>
              <a:avLst/>
              <a:gdLst/>
              <a:ahLst/>
              <a:cxnLst/>
              <a:rect r="r" b="b" t="t" l="l"/>
              <a:pathLst>
                <a:path h="1205333" w="2016409">
                  <a:moveTo>
                    <a:pt x="6848" y="0"/>
                  </a:moveTo>
                  <a:lnTo>
                    <a:pt x="2009561" y="0"/>
                  </a:lnTo>
                  <a:cubicBezTo>
                    <a:pt x="2013343" y="0"/>
                    <a:pt x="2016409" y="3066"/>
                    <a:pt x="2016409" y="6848"/>
                  </a:cubicBezTo>
                  <a:lnTo>
                    <a:pt x="2016409" y="1198485"/>
                  </a:lnTo>
                  <a:cubicBezTo>
                    <a:pt x="2016409" y="1202267"/>
                    <a:pt x="2013343" y="1205333"/>
                    <a:pt x="2009561" y="1205333"/>
                  </a:cubicBezTo>
                  <a:lnTo>
                    <a:pt x="6848" y="1205333"/>
                  </a:lnTo>
                  <a:cubicBezTo>
                    <a:pt x="5032" y="1205333"/>
                    <a:pt x="3290" y="1204611"/>
                    <a:pt x="2006" y="1203327"/>
                  </a:cubicBezTo>
                  <a:cubicBezTo>
                    <a:pt x="722" y="1202043"/>
                    <a:pt x="0" y="1200301"/>
                    <a:pt x="0" y="1198485"/>
                  </a:cubicBezTo>
                  <a:lnTo>
                    <a:pt x="0" y="6848"/>
                  </a:lnTo>
                  <a:cubicBezTo>
                    <a:pt x="0" y="5032"/>
                    <a:pt x="722" y="3290"/>
                    <a:pt x="2006" y="2006"/>
                  </a:cubicBezTo>
                  <a:cubicBezTo>
                    <a:pt x="3290" y="722"/>
                    <a:pt x="5032" y="0"/>
                    <a:pt x="6848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16409" cy="124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88798" y="2953179"/>
            <a:ext cx="9044032" cy="483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9077" indent="-229538" lvl="1">
              <a:lnSpc>
                <a:spcPts val="2976"/>
              </a:lnSpc>
              <a:buAutoNum type="arabicPeriod" startAt="1"/>
            </a:pPr>
            <a:r>
              <a:rPr lang="en-US" b="true" sz="21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Programming Language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Python 3.x</a:t>
            </a:r>
          </a:p>
          <a:p>
            <a:pPr algn="just" marL="459077" indent="-229538" lvl="1">
              <a:lnSpc>
                <a:spcPts val="2976"/>
              </a:lnSpc>
              <a:buAutoNum type="arabicPeriod" startAt="1"/>
            </a:pPr>
            <a:r>
              <a:rPr lang="en-US" b="true" sz="21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Machine Learning Libraries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scikit-learn (for Random Forest model)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NumPy (for numerical computations)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Pandas (for data manipulation)</a:t>
            </a:r>
          </a:p>
          <a:p>
            <a:pPr algn="just" marL="459077" indent="-229538" lvl="1">
              <a:lnSpc>
                <a:spcPts val="2976"/>
              </a:lnSpc>
              <a:buAutoNum type="arabicPeriod" startAt="1"/>
            </a:pPr>
            <a:r>
              <a:rPr lang="en-US" b="true" sz="21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Visualization Libraries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Plotly Express (for interactive graphs and charts)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Power BI</a:t>
            </a:r>
          </a:p>
          <a:p>
            <a:pPr algn="just" marL="459077" indent="-229538" lvl="1">
              <a:lnSpc>
                <a:spcPts val="2976"/>
              </a:lnSpc>
              <a:buAutoNum type="arabicPeriod" startAt="1"/>
            </a:pPr>
            <a:r>
              <a:rPr lang="en-US" b="true" sz="21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Development &amp; Deployment</a:t>
            </a:r>
          </a:p>
          <a:p>
            <a:pPr algn="just" marL="459077" indent="-229538" lvl="1">
              <a:lnSpc>
                <a:spcPts val="2976"/>
              </a:lnSpc>
              <a:buFont typeface="Arial"/>
              <a:buChar char="•"/>
            </a:pPr>
            <a:r>
              <a:rPr lang="en-US" sz="2126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GitHub (version control)</a:t>
            </a:r>
          </a:p>
          <a:p>
            <a:pPr algn="just">
              <a:lnSpc>
                <a:spcPts val="2976"/>
              </a:lnSpc>
            </a:pPr>
          </a:p>
          <a:p>
            <a:pPr algn="just">
              <a:lnSpc>
                <a:spcPts val="297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43726" y="3010329"/>
            <a:ext cx="3324414" cy="1094034"/>
          </a:xfrm>
          <a:custGeom>
            <a:avLst/>
            <a:gdLst/>
            <a:ahLst/>
            <a:cxnLst/>
            <a:rect r="r" b="b" t="t" l="l"/>
            <a:pathLst>
              <a:path h="1094034" w="3324414">
                <a:moveTo>
                  <a:pt x="0" y="0"/>
                </a:moveTo>
                <a:lnTo>
                  <a:pt x="3324414" y="0"/>
                </a:lnTo>
                <a:lnTo>
                  <a:pt x="3324414" y="1094035"/>
                </a:lnTo>
                <a:lnTo>
                  <a:pt x="0" y="109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1137" y="4657608"/>
            <a:ext cx="1463950" cy="1480607"/>
          </a:xfrm>
          <a:custGeom>
            <a:avLst/>
            <a:gdLst/>
            <a:ahLst/>
            <a:cxnLst/>
            <a:rect r="r" b="b" t="t" l="l"/>
            <a:pathLst>
              <a:path h="1480607" w="1463950">
                <a:moveTo>
                  <a:pt x="0" y="0"/>
                </a:moveTo>
                <a:lnTo>
                  <a:pt x="1463950" y="0"/>
                </a:lnTo>
                <a:lnTo>
                  <a:pt x="1463950" y="1480608"/>
                </a:lnTo>
                <a:lnTo>
                  <a:pt x="0" y="148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94214" y="6573319"/>
            <a:ext cx="1440874" cy="1440874"/>
          </a:xfrm>
          <a:custGeom>
            <a:avLst/>
            <a:gdLst/>
            <a:ahLst/>
            <a:cxnLst/>
            <a:rect r="r" b="b" t="t" l="l"/>
            <a:pathLst>
              <a:path h="1440874" w="1440874">
                <a:moveTo>
                  <a:pt x="0" y="0"/>
                </a:moveTo>
                <a:lnTo>
                  <a:pt x="1440873" y="0"/>
                </a:lnTo>
                <a:lnTo>
                  <a:pt x="1440873" y="1440873"/>
                </a:lnTo>
                <a:lnTo>
                  <a:pt x="0" y="144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0764" y="721850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Technologies Used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25046" y="7519211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254217" y="925355"/>
            <a:ext cx="9779565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Benefits of Our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6496" y="3813810"/>
            <a:ext cx="7635008" cy="544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1.Reduces Errors and inaccuracies.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2.Saves Money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Performance Metrics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38.03% improvement over the values forecasted as per Mean Absolute Error (MAE).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35.38% improvement in Root Mean Squared Error (RMSE).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 square is </a:t>
            </a:r>
            <a:r>
              <a:rPr lang="en-US" b="true" sz="24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0.87</a:t>
            </a: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(Approx </a:t>
            </a:r>
            <a:r>
              <a:rPr lang="en-US" b="true" sz="24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87%</a:t>
            </a: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Overall 36% better than manual procedure.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387" y="1669445"/>
            <a:ext cx="17732613" cy="825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Overstocking: ₹10 per unit (storage cost for excess inventory).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Stockouts: ₹50 per unit (lost sales opportunity due to insufficient inventory).</a:t>
            </a: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Calculate Costs for Manual Forecasting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assume FreshMart uses manual forecasting and experiences the following: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Overstocking: 1,000 units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Stockouts: 500 units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Overstocking: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Overstocked Units × Cost per Unit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1,000 units × ₹10 = ₹10,000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Stockouts:</a:t>
            </a: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Stockout Units × Cost per Unit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500 units × ₹50 = ₹25,000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Cost for Manual Forecasting:</a:t>
            </a: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Cost of Overstocking + Cost of Stockouts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Cost Savings:</a:t>
            </a: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Monthly Savings × 12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108375" y="3020860"/>
            <a:ext cx="7268843" cy="5578837"/>
          </a:xfrm>
          <a:custGeom>
            <a:avLst/>
            <a:gdLst/>
            <a:ahLst/>
            <a:cxnLst/>
            <a:rect r="r" b="b" t="t" l="l"/>
            <a:pathLst>
              <a:path h="5578837" w="7268843">
                <a:moveTo>
                  <a:pt x="0" y="0"/>
                </a:moveTo>
                <a:lnTo>
                  <a:pt x="7268843" y="0"/>
                </a:lnTo>
                <a:lnTo>
                  <a:pt x="7268843" y="5578838"/>
                </a:lnTo>
                <a:lnTo>
                  <a:pt x="0" y="557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847" y="262897"/>
            <a:ext cx="18010306" cy="145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demonstrate how your demand forecasting model saves money for FreshMart FMCG, let’s use the example</a:t>
            </a:r>
            <a:r>
              <a:rPr lang="en-US" sz="42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694" y="855029"/>
            <a:ext cx="17732613" cy="884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₹28,000 × 12 = ₹3,36,000 per year.</a:t>
            </a: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₹10,000 + ₹25,000 = ₹35,000 per month.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Overstocking: Reduced to 200 units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Stockouts: Reduced to 100 units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Overstocking: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Overstocked Units × Cost per Unit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200 units × ₹10 = ₹2,000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Stockouts: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Stockout Units × Cost per Unit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100 units × ₹50 = ₹5,000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Cost for Advanced Forecasting Model: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Cost of Overstocking + Cost of Stockouts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₹2,000 + ₹5,000 = ₹7,000 per month.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Total Cost (Manual) - Total Cost (Advanced Model)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₹35,000 - ₹7,000 = ₹28,000 per month.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Cost of Overstocking + Cost of Stockouts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Cost Savings: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5B42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700" b="true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Formula: Monthly Savings × 12</a:t>
            </a:r>
          </a:p>
          <a:p>
            <a:pPr algn="l">
              <a:lnSpc>
                <a:spcPts val="23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5B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Calculation: ₹28,000 × 12 = ₹3,36,000 per year.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44000" y="2952750"/>
            <a:ext cx="7954313" cy="4381501"/>
          </a:xfrm>
          <a:custGeom>
            <a:avLst/>
            <a:gdLst/>
            <a:ahLst/>
            <a:cxnLst/>
            <a:rect r="r" b="b" t="t" l="l"/>
            <a:pathLst>
              <a:path h="4381501" w="7954313">
                <a:moveTo>
                  <a:pt x="0" y="0"/>
                </a:moveTo>
                <a:lnTo>
                  <a:pt x="7954313" y="0"/>
                </a:lnTo>
                <a:lnTo>
                  <a:pt x="7954313" y="4381500"/>
                </a:lnTo>
                <a:lnTo>
                  <a:pt x="0" y="438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474365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2" y="0"/>
                </a:lnTo>
                <a:lnTo>
                  <a:pt x="11853512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5995" y="2851499"/>
            <a:ext cx="7225115" cy="3847374"/>
          </a:xfrm>
          <a:custGeom>
            <a:avLst/>
            <a:gdLst/>
            <a:ahLst/>
            <a:cxnLst/>
            <a:rect r="r" b="b" t="t" l="l"/>
            <a:pathLst>
              <a:path h="3847374" w="7225115">
                <a:moveTo>
                  <a:pt x="0" y="0"/>
                </a:moveTo>
                <a:lnTo>
                  <a:pt x="7225115" y="0"/>
                </a:lnTo>
                <a:lnTo>
                  <a:pt x="7225115" y="3847374"/>
                </a:lnTo>
                <a:lnTo>
                  <a:pt x="0" y="384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4570" y="4223249"/>
            <a:ext cx="9156791" cy="184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1427" y="9334500"/>
            <a:ext cx="4460047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Career Craaft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7884" y="2771023"/>
            <a:ext cx="6651844" cy="5801886"/>
          </a:xfrm>
          <a:custGeom>
            <a:avLst/>
            <a:gdLst/>
            <a:ahLst/>
            <a:cxnLst/>
            <a:rect r="r" b="b" t="t" l="l"/>
            <a:pathLst>
              <a:path h="5801886" w="6651844">
                <a:moveTo>
                  <a:pt x="0" y="0"/>
                </a:moveTo>
                <a:lnTo>
                  <a:pt x="6651844" y="0"/>
                </a:lnTo>
                <a:lnTo>
                  <a:pt x="6651844" y="5801886"/>
                </a:lnTo>
                <a:lnTo>
                  <a:pt x="0" y="58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0150"/>
            <a:ext cx="7223569" cy="8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20"/>
              </a:lnSpc>
            </a:pPr>
            <a:r>
              <a:rPr lang="en-US" b="true" sz="6800" spc="-31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7902" y="2372138"/>
            <a:ext cx="6140551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5B42"/>
                </a:solidFill>
                <a:latin typeface="Raleway Bold"/>
                <a:ea typeface="Raleway Bold"/>
                <a:cs typeface="Raleway Bold"/>
                <a:sym typeface="Raleway Bold"/>
              </a:rPr>
              <a:t>Inaccuracy in Predictions</a:t>
            </a: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– The manual forecasts often deviated significantly from actual sales due to human bias and lack of statistical rigor.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2570365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7902" y="4442150"/>
            <a:ext cx="6140551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5B42"/>
                </a:solidFill>
                <a:latin typeface="Raleway Bold"/>
                <a:ea typeface="Raleway Bold"/>
                <a:cs typeface="Raleway Bold"/>
                <a:sym typeface="Raleway Bold"/>
              </a:rPr>
              <a:t>Lack of Scalability</a:t>
            </a:r>
            <a:r>
              <a:rPr lang="en-US" b="true" sz="2200">
                <a:solidFill>
                  <a:srgbClr val="005B4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– As FreshMart expanded into new locations and product categories, manual forecasting became increasingly unmanageable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4538567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7902" y="6197782"/>
            <a:ext cx="6140551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5B42"/>
                </a:solidFill>
                <a:latin typeface="Raleway Bold"/>
                <a:ea typeface="Raleway Bold"/>
                <a:cs typeface="Raleway Bold"/>
                <a:sym typeface="Raleway Bold"/>
              </a:rPr>
              <a:t>Ignoring Seasonal Trends </a:t>
            </a:r>
            <a:r>
              <a:rPr lang="en-US" b="true" sz="2200">
                <a:solidFill>
                  <a:srgbClr val="005B4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– Demand fluctuations due to seasonality, festivals, and promotional schemes were not effectively captured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" y="6502284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7902" y="8362613"/>
            <a:ext cx="716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b="true" sz="2200">
                <a:solidFill>
                  <a:srgbClr val="005B42"/>
                </a:solidFill>
                <a:latin typeface="Raleway Bold"/>
                <a:ea typeface="Raleway Bold"/>
                <a:cs typeface="Raleway Bold"/>
                <a:sym typeface="Raleway Bold"/>
              </a:rPr>
              <a:t>nventory Mismanagement </a:t>
            </a: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– Inaccurate forecasts led to either overstocking, causing increased holding costs, or stockouts, resulting in lost sales opportunities.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8466002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5077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1490788"/>
            <a:ext cx="9326879" cy="146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635"/>
              </a:lnSpc>
            </a:pPr>
            <a:r>
              <a:rPr lang="en-US" b="true" sz="11817" spc="-54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37677"/>
            <a:ext cx="8992517" cy="367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433" indent="-279716" lvl="1">
              <a:lnSpc>
                <a:spcPts val="3627"/>
              </a:lnSpc>
              <a:buFont typeface="Arial"/>
              <a:buChar char="•"/>
            </a:pPr>
            <a:r>
              <a:rPr lang="en-US" b="true" sz="259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Product Demand Forecasting is the process of predicting future customer demand for a product or service over a specific time period. It leverages historical data, market trends, and statistical or machine learning models to estimate how much of a product will be needed, enabling businesses to optimize operations, reduce costs, and meet customer expectations.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3430" y="133072"/>
            <a:ext cx="13361141" cy="10020856"/>
          </a:xfrm>
          <a:custGeom>
            <a:avLst/>
            <a:gdLst/>
            <a:ahLst/>
            <a:cxnLst/>
            <a:rect r="r" b="b" t="t" l="l"/>
            <a:pathLst>
              <a:path h="10020856" w="13361141">
                <a:moveTo>
                  <a:pt x="0" y="0"/>
                </a:moveTo>
                <a:lnTo>
                  <a:pt x="13361140" y="0"/>
                </a:lnTo>
                <a:lnTo>
                  <a:pt x="13361140" y="10020856"/>
                </a:lnTo>
                <a:lnTo>
                  <a:pt x="0" y="10020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687" y="2148613"/>
            <a:ext cx="8946834" cy="6710125"/>
          </a:xfrm>
          <a:custGeom>
            <a:avLst/>
            <a:gdLst/>
            <a:ahLst/>
            <a:cxnLst/>
            <a:rect r="r" b="b" t="t" l="l"/>
            <a:pathLst>
              <a:path h="6710125" w="8946834">
                <a:moveTo>
                  <a:pt x="0" y="0"/>
                </a:moveTo>
                <a:lnTo>
                  <a:pt x="8946833" y="0"/>
                </a:lnTo>
                <a:lnTo>
                  <a:pt x="8946833" y="6710126"/>
                </a:lnTo>
                <a:lnTo>
                  <a:pt x="0" y="671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6997" y="2273468"/>
            <a:ext cx="8304189" cy="6228142"/>
          </a:xfrm>
          <a:custGeom>
            <a:avLst/>
            <a:gdLst/>
            <a:ahLst/>
            <a:cxnLst/>
            <a:rect r="r" b="b" t="t" l="l"/>
            <a:pathLst>
              <a:path h="6228142" w="8304189">
                <a:moveTo>
                  <a:pt x="0" y="0"/>
                </a:moveTo>
                <a:lnTo>
                  <a:pt x="8304189" y="0"/>
                </a:lnTo>
                <a:lnTo>
                  <a:pt x="8304189" y="6228141"/>
                </a:lnTo>
                <a:lnTo>
                  <a:pt x="0" y="622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6120" y="705825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About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225046" y="7519211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8117" y="542141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Methodology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39026" y="1429238"/>
            <a:ext cx="8539764" cy="83447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74549" y="2408818"/>
            <a:ext cx="9523450" cy="386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  <a:spcBef>
                <a:spcPct val="0"/>
              </a:spcBef>
            </a:pPr>
            <a:r>
              <a:rPr lang="en-US" b="true" sz="2441" spc="-11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made a Machine learning model to solve Business problems like inaccuracies , scheme management, inventory mismanagement and to predict sales of multiple SKU’s.</a:t>
            </a:r>
          </a:p>
          <a:p>
            <a:pPr algn="ctr">
              <a:lnSpc>
                <a:spcPts val="3418"/>
              </a:lnSpc>
              <a:spcBef>
                <a:spcPct val="0"/>
              </a:spcBef>
            </a:pPr>
          </a:p>
          <a:p>
            <a:pPr algn="ctr">
              <a:lnSpc>
                <a:spcPts val="3418"/>
              </a:lnSpc>
              <a:spcBef>
                <a:spcPct val="0"/>
              </a:spcBef>
            </a:pPr>
            <a:r>
              <a:rPr lang="en-US" b="true" sz="2441" spc="-11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made an Stacked regressor model of XGBoost , Random Forest and LightGBM for our demand forecasting as it was a good option since these algorithms are designed to work with structured data, identify intricate patterns, and provide high accuracy.</a:t>
            </a:r>
          </a:p>
          <a:p>
            <a:pPr algn="ctr">
              <a:lnSpc>
                <a:spcPts val="341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874549" y="6615225"/>
            <a:ext cx="3446264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694C"/>
                </a:solidFill>
                <a:latin typeface="Canva Sans"/>
                <a:ea typeface="Canva Sans"/>
                <a:cs typeface="Canva Sans"/>
                <a:sym typeface="Canva Sans"/>
              </a:rPr>
              <a:t>XGBoost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694C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694C"/>
                </a:solidFill>
                <a:latin typeface="Canva Sans"/>
                <a:ea typeface="Canva Sans"/>
                <a:cs typeface="Canva Sans"/>
                <a:sym typeface="Canva Sans"/>
              </a:rPr>
              <a:t>LightGBM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808" y="1197899"/>
            <a:ext cx="16091492" cy="8574003"/>
          </a:xfrm>
          <a:custGeom>
            <a:avLst/>
            <a:gdLst/>
            <a:ahLst/>
            <a:cxnLst/>
            <a:rect r="r" b="b" t="t" l="l"/>
            <a:pathLst>
              <a:path h="8574003" w="16091492">
                <a:moveTo>
                  <a:pt x="0" y="0"/>
                </a:moveTo>
                <a:lnTo>
                  <a:pt x="16091492" y="0"/>
                </a:lnTo>
                <a:lnTo>
                  <a:pt x="16091492" y="8574003"/>
                </a:lnTo>
                <a:lnTo>
                  <a:pt x="0" y="8574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3" t="0" r="-9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1589" y="173148"/>
            <a:ext cx="3319388" cy="85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8"/>
              </a:lnSpc>
              <a:spcBef>
                <a:spcPct val="0"/>
              </a:spcBef>
            </a:pPr>
            <a:r>
              <a:rPr lang="en-US" b="true" sz="4941" spc="-22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537" y="589910"/>
            <a:ext cx="17111374" cy="9090418"/>
          </a:xfrm>
          <a:custGeom>
            <a:avLst/>
            <a:gdLst/>
            <a:ahLst/>
            <a:cxnLst/>
            <a:rect r="r" b="b" t="t" l="l"/>
            <a:pathLst>
              <a:path h="9090418" w="17111374">
                <a:moveTo>
                  <a:pt x="0" y="0"/>
                </a:moveTo>
                <a:lnTo>
                  <a:pt x="17111375" y="0"/>
                </a:lnTo>
                <a:lnTo>
                  <a:pt x="17111375" y="9090418"/>
                </a:lnTo>
                <a:lnTo>
                  <a:pt x="0" y="9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6868" y="1376461"/>
            <a:ext cx="5943482" cy="5943482"/>
          </a:xfrm>
          <a:custGeom>
            <a:avLst/>
            <a:gdLst/>
            <a:ahLst/>
            <a:cxnLst/>
            <a:rect r="r" b="b" t="t" l="l"/>
            <a:pathLst>
              <a:path h="5943482" w="5943482">
                <a:moveTo>
                  <a:pt x="0" y="0"/>
                </a:moveTo>
                <a:lnTo>
                  <a:pt x="5943482" y="0"/>
                </a:lnTo>
                <a:lnTo>
                  <a:pt x="5943482" y="5943482"/>
                </a:lnTo>
                <a:lnTo>
                  <a:pt x="0" y="5943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069" y="1042590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862" y="2725721"/>
            <a:ext cx="7635008" cy="712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1.M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odel Architecture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Random Forest Regressor with 500 trees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Maximum depth of 20 levels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Input Parameters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Five critical air pollutants (PM2.5, PM10, NO2, CO, SO2)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StandardScaler for feature normalization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Real-time input validation and processing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Performance Metrics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Accuracy threshold within 10% of actual AQI values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Model trained on comprehensive dataset of Indian cities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56263" y="6888289"/>
            <a:ext cx="3479997" cy="23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7"/>
              </a:lnSpc>
            </a:pPr>
            <a:r>
              <a:rPr lang="en-US" sz="13812" b="true">
                <a:solidFill>
                  <a:srgbClr val="0069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87%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DAGcw63RZm0</dc:identifier>
  <dcterms:modified xsi:type="dcterms:W3CDTF">2011-08-01T06:04:30Z</dcterms:modified>
  <cp:revision>1</cp:revision>
  <dc:title>Presented by Career Craaft</dc:title>
</cp:coreProperties>
</file>